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1"/>
  </p:notesMasterIdLst>
  <p:handoutMasterIdLst>
    <p:handoutMasterId r:id="rId32"/>
  </p:handoutMasterIdLst>
  <p:sldIdLst>
    <p:sldId id="285" r:id="rId2"/>
    <p:sldId id="257" r:id="rId3"/>
    <p:sldId id="259" r:id="rId4"/>
    <p:sldId id="261" r:id="rId5"/>
    <p:sldId id="260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82" r:id="rId21"/>
    <p:sldId id="283" r:id="rId22"/>
    <p:sldId id="276" r:id="rId23"/>
    <p:sldId id="277" r:id="rId24"/>
    <p:sldId id="284" r:id="rId25"/>
    <p:sldId id="278" r:id="rId26"/>
    <p:sldId id="281" r:id="rId27"/>
    <p:sldId id="279" r:id="rId28"/>
    <p:sldId id="280" r:id="rId29"/>
    <p:sldId id="258" r:id="rId3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07" autoAdjust="0"/>
  </p:normalViewPr>
  <p:slideViewPr>
    <p:cSldViewPr snapToGrid="0" snapToObjects="1">
      <p:cViewPr varScale="1">
        <p:scale>
          <a:sx n="104" d="100"/>
          <a:sy n="104" d="100"/>
        </p:scale>
        <p:origin x="182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7FCFC-ADBD-4FFA-9587-252F229BC9DA}" type="datetimeFigureOut">
              <a:rPr lang="nl-BE" smtClean="0"/>
              <a:t>1/07/2015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A6E04-5794-42D5-9338-934E8A5095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1380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A78A5-BDDC-8B4B-9E82-B8A925F0D2AE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8F3B5-EB95-7240-96DA-75362E507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636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I know MySQL/PHP, I know Drupal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I confess that I still suck at PHP, but I can still build an advance Drupal project (even coding with Drupal “API”)</a:t>
            </a:r>
          </a:p>
          <a:p>
            <a:pPr lvl="1">
              <a:buFont typeface="Arial"/>
              <a:buChar char="•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There is a module for anything like in </a:t>
            </a:r>
            <a:r>
              <a:rPr lang="en-US" sz="2000" dirty="0" err="1" smtClean="0"/>
              <a:t>Joomla</a:t>
            </a:r>
            <a:r>
              <a:rPr lang="en-US" sz="2000" dirty="0" smtClean="0"/>
              <a:t>/</a:t>
            </a:r>
            <a:r>
              <a:rPr lang="en-US" sz="2000" dirty="0" err="1" smtClean="0"/>
              <a:t>Wordpress</a:t>
            </a:r>
            <a:endParaRPr lang="en-US" sz="2000" dirty="0" smtClean="0"/>
          </a:p>
          <a:p>
            <a:pPr lvl="1">
              <a:buFont typeface="Arial"/>
              <a:buChar char="•"/>
            </a:pPr>
            <a:r>
              <a:rPr lang="en-US" sz="2000" dirty="0" smtClean="0"/>
              <a:t>Drupal modules rarely bring full features like Image gallery or Slideshow, but together with Field UI, Views, Views Slideshow and </a:t>
            </a:r>
            <a:r>
              <a:rPr lang="en-US" sz="2000" dirty="0" err="1" smtClean="0"/>
              <a:t>Colorbox</a:t>
            </a:r>
            <a:r>
              <a:rPr lang="en-US" sz="2000" dirty="0" smtClean="0"/>
              <a:t> you can build a Slideshow video gallery.</a:t>
            </a:r>
          </a:p>
          <a:p>
            <a:pPr lvl="1">
              <a:buFont typeface="Arial"/>
              <a:buChar char="•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Drupal has a long and steep learning curve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5 years ago I was designing posters and now I help senior PHP developers understand Drupal.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F3B5-EB95-7240-96DA-75362E507C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F3B5-EB95-7240-96DA-75362E507C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E41F-3B20-4D61-A693-9A77FB6DF58F}" type="datetime4">
              <a:rPr lang="en-US" smtClean="0"/>
              <a:t>July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63F1-8904-444B-9F60-2A4DAC1C3FC6}" type="datetime4">
              <a:rPr lang="en-US" smtClean="0"/>
              <a:t>July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11AB-DC14-4C37-9D7B-A68ACAC3954F}" type="datetime4">
              <a:rPr lang="en-US" smtClean="0"/>
              <a:t>July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01A4-178C-46A6-A133-97A56EA5B5AF}" type="datetime4">
              <a:rPr lang="en-US" smtClean="0"/>
              <a:t>July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559A-AA63-40D7-9BDF-B59F9805E3DE}" type="datetime4">
              <a:rPr lang="en-US" smtClean="0"/>
              <a:t>July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E6200-E518-493A-9261-F6901A37D687}" type="datetime4">
              <a:rPr lang="en-US" smtClean="0"/>
              <a:t>July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sl-S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sl-S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B5A4-C05E-4C2F-882A-D440218108BC}" type="datetime4">
              <a:rPr lang="en-US" smtClean="0"/>
              <a:t>July 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DC9A-BFA9-45BC-9BD8-3D71E2799C4A}" type="datetime4">
              <a:rPr lang="en-US" smtClean="0"/>
              <a:t>July 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A98A-A803-4E79-8713-6DE21B4D34A5}" type="datetime4">
              <a:rPr lang="en-US" smtClean="0"/>
              <a:t>July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l-S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D79C-7C3A-4F85-B480-BA81F0CF6596}" type="datetime4">
              <a:rPr lang="en-US" smtClean="0"/>
              <a:t>July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sl-SI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4EAFE-0CC6-4CA6-8899-06C593457796}" type="datetime4">
              <a:rPr lang="en-US" smtClean="0"/>
              <a:t>July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C08922D-6F3D-4E21-8303-F2667F2B319A}" type="datetime4">
              <a:rPr lang="en-US" smtClean="0"/>
              <a:t>July 1, 2015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drop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upal.org/project/panels" TargetMode="External"/><Relationship Id="rId2" Type="http://schemas.openxmlformats.org/officeDocument/2006/relationships/hyperlink" Target="http://drupal.org/project/con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rupal.org/node/22512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rupal.org/node/22343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pi.drupal.org/api/drupal/modules!image!image.module/function/theme_image_style/7" TargetMode="External"/><Relationship Id="rId2" Type="http://schemas.openxmlformats.org/officeDocument/2006/relationships/hyperlink" Target="http://api.drupal.org/api/drupal/includes!common.inc/function/base_path/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izto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drop.com" TargetMode="External"/><Relationship Id="rId4" Type="http://schemas.openxmlformats.org/officeDocument/2006/relationships/hyperlink" Target="file:///\\localhost\htttp\::www.iztoksmolic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pi.drupal.org/api/drupal/includes!module.inc/group/hooks/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upal.org/node/1343708" TargetMode="External"/><Relationship Id="rId2" Type="http://schemas.openxmlformats.org/officeDocument/2006/relationships/hyperlink" Target="http://drupal.org/node/31007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rupal.org/project/exampl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upal.org/project/object_log" TargetMode="External"/><Relationship Id="rId2" Type="http://schemas.openxmlformats.org/officeDocument/2006/relationships/hyperlink" Target="http://drupal.org/project/dev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drupal.org/project/devel_them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drupal.org/books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upal.org/project/field_group" TargetMode="External"/><Relationship Id="rId2" Type="http://schemas.openxmlformats.org/officeDocument/2006/relationships/hyperlink" Target="http://drupal.org/project/uni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i.drupal.org/api/drupal/modules!system!system.api.php/function/hook_form_alter/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rupal.org/node/12064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1094" r="110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rot="19140000">
            <a:off x="865257" y="2236540"/>
            <a:ext cx="3904105" cy="867444"/>
          </a:xfrm>
        </p:spPr>
        <p:txBody>
          <a:bodyPr/>
          <a:lstStyle/>
          <a:p>
            <a:r>
              <a:rPr lang="en-US" dirty="0"/>
              <a:t>Top 20 mistakes you will make in your 1st Drupal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anchor="b"/>
          <a:lstStyle/>
          <a:p>
            <a:pPr lvl="0"/>
            <a:r>
              <a:rPr lang="en-US" b="0" cap="all" spc="400" dirty="0" smtClean="0">
                <a:solidFill>
                  <a:prstClr val="black"/>
                </a:solidFill>
                <a:ea typeface="+mj-ea"/>
                <a:cs typeface="Tunga" pitchFamily="2"/>
              </a:rPr>
              <a:t>Iztok </a:t>
            </a:r>
            <a:r>
              <a:rPr lang="en-US" b="0" cap="all" spc="400" dirty="0">
                <a:solidFill>
                  <a:prstClr val="black"/>
                </a:solidFill>
                <a:ea typeface="+mj-ea"/>
                <a:cs typeface="Tunga" pitchFamily="2"/>
              </a:rPr>
              <a:t>Smolič, 8. 12. </a:t>
            </a:r>
            <a:r>
              <a:rPr lang="en-US" b="0" cap="all" spc="400" dirty="0" err="1" smtClean="0">
                <a:solidFill>
                  <a:prstClr val="black"/>
                </a:solidFill>
                <a:ea typeface="+mj-ea"/>
                <a:cs typeface="Tunga" pitchFamily="2"/>
              </a:rPr>
              <a:t>zagreb</a:t>
            </a:r>
            <a:endParaRPr lang="en-US" b="0" cap="all" spc="400" dirty="0">
              <a:solidFill>
                <a:prstClr val="black"/>
              </a:solidFill>
              <a:ea typeface="+mj-ea"/>
              <a:cs typeface="Tunga" pitchFamily="2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748" y="5676265"/>
            <a:ext cx="3476622" cy="4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Choosing unsupported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Check </a:t>
            </a:r>
            <a:r>
              <a:rPr lang="en-US" sz="2000" dirty="0"/>
              <a:t>the usage/download counter, last update, open issues counter, all that can give a idea about the module status.</a:t>
            </a:r>
          </a:p>
          <a:p>
            <a:pPr>
              <a:buFont typeface="Arial"/>
              <a:buChar char="•"/>
            </a:pPr>
            <a:r>
              <a:rPr lang="en-US" sz="2000" dirty="0"/>
              <a:t>Read the description, in many cases authors let the people know that module will be deprecated in </a:t>
            </a:r>
            <a:r>
              <a:rPr lang="en-US" sz="2000" dirty="0" smtClean="0"/>
              <a:t>favor </a:t>
            </a:r>
            <a:r>
              <a:rPr lang="en-US" sz="2000" dirty="0"/>
              <a:t>of some other more comprehensive module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 descr="Screen Shot 2012-12-07 at 10.1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9" y="3265079"/>
            <a:ext cx="8343900" cy="450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1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Orphaned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000" dirty="0" smtClean="0"/>
              <a:t>Clean </a:t>
            </a:r>
            <a:r>
              <a:rPr lang="en-US" sz="2000" dirty="0"/>
              <a:t>your environment, or even better, test modules on other installations!</a:t>
            </a:r>
          </a:p>
          <a:p>
            <a:pPr>
              <a:buFont typeface="Arial"/>
              <a:buChar char="•"/>
            </a:pPr>
            <a:r>
              <a:rPr lang="en-US" sz="2000" dirty="0"/>
              <a:t>Leaving old, unused modules can confuse you latter on, not to mention other developers.</a:t>
            </a:r>
          </a:p>
          <a:p>
            <a:endParaRPr lang="en-US" dirty="0"/>
          </a:p>
        </p:txBody>
      </p:sp>
      <p:pic>
        <p:nvPicPr>
          <p:cNvPr id="4" name="Picture 3" descr="Screen Shot 2012-12-07 at 11.40.18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940"/>
            <a:ext cx="9144000" cy="5568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6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Using default </a:t>
            </a:r>
            <a:r>
              <a:rPr lang="en-US" dirty="0" smtClean="0"/>
              <a:t>blocks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3833307" cy="5139976"/>
          </a:xfrm>
        </p:spPr>
        <p:txBody>
          <a:bodyPr/>
          <a:lstStyle/>
          <a:p>
            <a:r>
              <a:rPr lang="en-US" sz="2000" dirty="0" smtClean="0"/>
              <a:t>Use </a:t>
            </a:r>
            <a:r>
              <a:rPr lang="en-US" sz="2000" dirty="0"/>
              <a:t>default blocks system only if project is </a:t>
            </a:r>
            <a:r>
              <a:rPr lang="en-US" sz="2000" dirty="0" smtClean="0"/>
              <a:t>very very </a:t>
            </a:r>
            <a:r>
              <a:rPr lang="en-US" sz="2000" dirty="0"/>
              <a:t>simple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 couple of attempts were made to improve block system, I bet on the following two: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>
                <a:hlinkClick r:id="rId2"/>
              </a:rPr>
              <a:t>Context</a:t>
            </a:r>
            <a:r>
              <a:rPr lang="en-US" sz="2000" dirty="0"/>
              <a:t>, which is block system on steroids</a:t>
            </a:r>
          </a:p>
          <a:p>
            <a:pPr>
              <a:buFont typeface="Arial"/>
              <a:buChar char="•"/>
            </a:pPr>
            <a:r>
              <a:rPr lang="en-US" sz="2000" dirty="0" smtClean="0">
                <a:hlinkClick r:id="rId3"/>
              </a:rPr>
              <a:t>Panels</a:t>
            </a:r>
            <a:r>
              <a:rPr lang="en-US" sz="2000" dirty="0"/>
              <a:t>, introduces new block-like concept</a:t>
            </a:r>
          </a:p>
          <a:p>
            <a:endParaRPr lang="en-US" dirty="0"/>
          </a:p>
        </p:txBody>
      </p:sp>
      <p:pic>
        <p:nvPicPr>
          <p:cNvPr id="4" name="Picture 3" descr="Screen Shot 2012-12-07 at 11.38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44" y="1303074"/>
            <a:ext cx="4052642" cy="5655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5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Putting content/code in blocks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/>
              <a:t>blocks allow user generated content, but you can't set permissions for editing different blocks</a:t>
            </a:r>
          </a:p>
          <a:p>
            <a:pPr>
              <a:buFont typeface="Arial"/>
              <a:buChar char="•"/>
            </a:pPr>
            <a:r>
              <a:rPr lang="en-US" dirty="0" smtClean="0"/>
              <a:t>Bean</a:t>
            </a:r>
            <a:r>
              <a:rPr lang="en-US" dirty="0"/>
              <a:t>, you can add fields to different blocks types, which have separate permissions (like content types do)</a:t>
            </a:r>
          </a:p>
          <a:p>
            <a:pPr>
              <a:buFont typeface="Arial"/>
              <a:buChar char="•"/>
            </a:pPr>
            <a:r>
              <a:rPr lang="en-US" dirty="0" smtClean="0"/>
              <a:t>Boxes</a:t>
            </a:r>
            <a:r>
              <a:rPr lang="en-US" dirty="0"/>
              <a:t>, blocks with a unique machine </a:t>
            </a:r>
            <a:r>
              <a:rPr lang="en-US" dirty="0" smtClean="0"/>
              <a:t>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327" r="1332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Implementing your design into Drupal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Hacking core/</a:t>
            </a:r>
            <a:r>
              <a:rPr lang="en-US" dirty="0" err="1"/>
              <a:t>contrib</a:t>
            </a:r>
            <a:r>
              <a:rPr lang="en-US" dirty="0"/>
              <a:t> </a:t>
            </a:r>
            <a:r>
              <a:rPr lang="en-US" dirty="0" smtClean="0"/>
              <a:t>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if </a:t>
            </a:r>
            <a:r>
              <a:rPr lang="en-US" sz="2000" dirty="0"/>
              <a:t>you decided to use a theme from core or from </a:t>
            </a:r>
            <a:r>
              <a:rPr lang="en-US" sz="2000" dirty="0" err="1"/>
              <a:t>drupal.org</a:t>
            </a:r>
            <a:r>
              <a:rPr lang="en-US" sz="2000" dirty="0"/>
              <a:t>, there is no need to go and edit its code. Make a sub-theme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about creating sub-theme: </a:t>
            </a:r>
            <a:r>
              <a:rPr lang="en-US" sz="2000" u="sng" dirty="0">
                <a:hlinkClick r:id="rId2"/>
              </a:rPr>
              <a:t>http://drupal.org/node/225125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3" y="2979183"/>
            <a:ext cx="8005934" cy="3206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5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365760"/>
            <a:ext cx="7815435" cy="548640"/>
          </a:xfrm>
        </p:spPr>
        <p:txBody>
          <a:bodyPr/>
          <a:lstStyle/>
          <a:p>
            <a:r>
              <a:rPr lang="en-US" dirty="0"/>
              <a:t>10. Using page templates for each sub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Try </a:t>
            </a:r>
            <a:r>
              <a:rPr lang="en-US" sz="2000" dirty="0"/>
              <a:t>to omit page--xxx-</a:t>
            </a:r>
            <a:r>
              <a:rPr lang="en-US" sz="2000" dirty="0" err="1"/>
              <a:t>tpl.php</a:t>
            </a:r>
            <a:r>
              <a:rPr lang="en-US" sz="2000" dirty="0"/>
              <a:t> templates. It duplicates the code, and makes maintenance difficult.</a:t>
            </a:r>
          </a:p>
          <a:p>
            <a:endParaRPr lang="en-US" sz="2000" dirty="0" smtClean="0"/>
          </a:p>
          <a:p>
            <a:r>
              <a:rPr lang="en-US" sz="2000" dirty="0" smtClean="0"/>
              <a:t>Try </a:t>
            </a:r>
            <a:r>
              <a:rPr lang="en-US" sz="2000" dirty="0"/>
              <a:t>using Context Layout or Panels if variations are really needed.</a:t>
            </a:r>
          </a:p>
          <a:p>
            <a:endParaRPr lang="en-US" sz="2000" dirty="0"/>
          </a:p>
        </p:txBody>
      </p:sp>
      <p:pic>
        <p:nvPicPr>
          <p:cNvPr id="4" name="Picture 3" descr="Screen Shot 2012-12-07 at 11.49.0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6" y="2963503"/>
            <a:ext cx="5612955" cy="3957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076988" y="2963503"/>
            <a:ext cx="2758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Panels have </a:t>
            </a:r>
            <a:r>
              <a:rPr lang="en-US" dirty="0" err="1" smtClean="0"/>
              <a:t>dragable</a:t>
            </a:r>
            <a:r>
              <a:rPr lang="en-US" dirty="0" smtClean="0"/>
              <a:t> user</a:t>
            </a:r>
            <a:br>
              <a:rPr lang="en-US" dirty="0" smtClean="0"/>
            </a:br>
            <a:r>
              <a:rPr lang="en-US" dirty="0" smtClean="0"/>
              <a:t>interface system and a </a:t>
            </a:r>
            <a:br>
              <a:rPr lang="en-US" dirty="0" smtClean="0"/>
            </a:br>
            <a:r>
              <a:rPr lang="en-US" dirty="0" smtClean="0"/>
              <a:t>layout generator tool.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 code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Logic in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SQL </a:t>
            </a:r>
            <a:r>
              <a:rPr lang="en-US" sz="2000" dirty="0"/>
              <a:t>queries and calculations don't belong to the template layer. If logic is not so advance it can be placed in the preprocess function in </a:t>
            </a:r>
            <a:r>
              <a:rPr lang="en-US" sz="2000" dirty="0" err="1"/>
              <a:t>template.php</a:t>
            </a:r>
            <a:r>
              <a:rPr lang="en-US" sz="2000" dirty="0"/>
              <a:t> file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bout </a:t>
            </a:r>
            <a:r>
              <a:rPr lang="en-US" sz="2000" dirty="0"/>
              <a:t>process &amp; preprocess: </a:t>
            </a:r>
            <a:r>
              <a:rPr lang="en-US" sz="2000" u="sng" dirty="0">
                <a:hlinkClick r:id="rId2"/>
              </a:rPr>
              <a:t>http://drupal.org/node/223430</a:t>
            </a:r>
          </a:p>
          <a:p>
            <a:endParaRPr lang="en-US" sz="2000" dirty="0"/>
          </a:p>
        </p:txBody>
      </p:sp>
      <p:pic>
        <p:nvPicPr>
          <p:cNvPr id="4" name="Picture 3" descr="Screen Shot 2012-12-08 at 7.40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" y="3374482"/>
            <a:ext cx="7429500" cy="303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74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Using too common CSS </a:t>
            </a:r>
            <a:r>
              <a:rPr lang="en-US" dirty="0" smtClean="0"/>
              <a:t>TARGETING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Drupal outputs a LOT of markup with specific HTML classes and ids. Knowing which class is appropriate to target is the key.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Ids are usually unique identifiers for blocks/nodes/views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views have classes with view name and display name </a:t>
            </a:r>
            <a:r>
              <a:rPr lang="en-US" sz="2000" dirty="0" err="1" smtClean="0"/>
              <a:t>seperated</a:t>
            </a:r>
            <a:r>
              <a:rPr lang="en-US" sz="2000" dirty="0" smtClean="0"/>
              <a:t>. Don’t target displays (e.g. .views-display-id-block)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.items-list, .content, .view-content etc. are used all over your Drupal site, don</a:t>
            </a:r>
            <a:r>
              <a:rPr lang="fr-FR" sz="2000" dirty="0" smtClean="0"/>
              <a:t>’</a:t>
            </a:r>
            <a:r>
              <a:rPr lang="en-US" sz="2000" dirty="0" smtClean="0"/>
              <a:t>t use for specific targeting.</a:t>
            </a:r>
            <a:endParaRPr lang="en-US" sz="2000" dirty="0"/>
          </a:p>
        </p:txBody>
      </p:sp>
      <p:pic>
        <p:nvPicPr>
          <p:cNvPr id="4" name="Picture 3" descr="Screen Shot 2012-12-08 at 7.45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7" y="4288186"/>
            <a:ext cx="8752058" cy="2352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5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</a:t>
            </a:r>
            <a:r>
              <a:rPr lang="en-US" dirty="0" err="1" smtClean="0"/>
              <a:t>NoT</a:t>
            </a:r>
            <a:r>
              <a:rPr lang="en-US" dirty="0" smtClean="0"/>
              <a:t> </a:t>
            </a:r>
            <a:r>
              <a:rPr lang="en-US" dirty="0"/>
              <a:t>using the basic Drupal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Drupal </a:t>
            </a:r>
            <a:r>
              <a:rPr lang="en-US" sz="2000" dirty="0"/>
              <a:t>comes with some very handy functions, we should use them</a:t>
            </a:r>
          </a:p>
          <a:p>
            <a:r>
              <a:rPr lang="en-US" sz="2000" dirty="0"/>
              <a:t>- l() and </a:t>
            </a:r>
            <a:r>
              <a:rPr lang="en-US" sz="2000" dirty="0" err="1"/>
              <a:t>url</a:t>
            </a:r>
            <a:r>
              <a:rPr lang="en-US" sz="2000" dirty="0"/>
              <a:t>() - in contrast of hardcoded relative URL address can outputs aliased URL path</a:t>
            </a:r>
          </a:p>
          <a:p>
            <a:r>
              <a:rPr lang="en-US" sz="2000" dirty="0"/>
              <a:t>- </a:t>
            </a:r>
            <a:r>
              <a:rPr lang="en-US" sz="2000" u="sng" dirty="0">
                <a:hlinkClick r:id="rId2"/>
              </a:rPr>
              <a:t>base_path(), returns base URL of the Drupal installation</a:t>
            </a:r>
          </a:p>
          <a:p>
            <a:r>
              <a:rPr lang="en-US" sz="2000" dirty="0"/>
              <a:t>- theme() functions like </a:t>
            </a:r>
            <a:r>
              <a:rPr lang="en-US" sz="2000" u="sng" dirty="0">
                <a:hlinkClick r:id="rId3"/>
              </a:rPr>
              <a:t>theme('image_style',array()) to out put styled image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32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17" y="224641"/>
            <a:ext cx="3374618" cy="4699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7"/>
            <a:ext cx="7520940" cy="575737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hu-HU" sz="2500" b="0" dirty="0" smtClean="0"/>
              <a:t>@iztok</a:t>
            </a:r>
            <a:br>
              <a:rPr lang="hu-HU" sz="2500" b="0" dirty="0" smtClean="0"/>
            </a:br>
            <a:r>
              <a:rPr lang="hu-HU" sz="2500" b="0" i="1" dirty="0" smtClean="0">
                <a:hlinkClick r:id="rId3"/>
              </a:rPr>
              <a:t>www.twitter.com/iztok</a:t>
            </a:r>
            <a:endParaRPr lang="hu-HU" sz="2500" b="0" i="1" dirty="0"/>
          </a:p>
          <a:p>
            <a:pPr>
              <a:buFont typeface="Arial"/>
              <a:buChar char="•"/>
            </a:pPr>
            <a:r>
              <a:rPr lang="en-US" sz="2500" b="0" dirty="0" smtClean="0"/>
              <a:t>Drupal site builder, </a:t>
            </a:r>
            <a:r>
              <a:rPr lang="en-US" sz="2500" b="0" dirty="0" err="1" smtClean="0"/>
              <a:t>themer</a:t>
            </a:r>
            <a:r>
              <a:rPr lang="en-US" sz="2500" b="0" dirty="0" smtClean="0"/>
              <a:t> </a:t>
            </a:r>
            <a:br>
              <a:rPr lang="en-US" sz="2500" b="0" dirty="0" smtClean="0"/>
            </a:br>
            <a:r>
              <a:rPr lang="en-US" sz="2500" b="0" dirty="0" smtClean="0"/>
              <a:t>and developer</a:t>
            </a:r>
          </a:p>
          <a:p>
            <a:pPr>
              <a:buFont typeface="Arial"/>
              <a:buChar char="•"/>
            </a:pPr>
            <a:r>
              <a:rPr lang="en-US" sz="2500" b="0" dirty="0" smtClean="0"/>
              <a:t>Passion about UX and design</a:t>
            </a:r>
          </a:p>
          <a:p>
            <a:pPr>
              <a:buFont typeface="Arial"/>
              <a:buChar char="•"/>
            </a:pPr>
            <a:r>
              <a:rPr lang="hu-HU" sz="2500" b="0" dirty="0" smtClean="0"/>
              <a:t>Drupal consultant</a:t>
            </a:r>
            <a:br>
              <a:rPr lang="hu-HU" sz="2500" b="0" dirty="0" smtClean="0"/>
            </a:br>
            <a:r>
              <a:rPr lang="hu-HU" sz="2500" b="0" i="1" dirty="0" smtClean="0">
                <a:hlinkClick r:id="rId4" action="ppaction://hlinkfile"/>
              </a:rPr>
              <a:t>www.iztoksmolic.com</a:t>
            </a:r>
            <a:endParaRPr lang="hu-HU" sz="2500" b="0" dirty="0" smtClean="0"/>
          </a:p>
          <a:p>
            <a:pPr>
              <a:buFont typeface="Arial"/>
              <a:buChar char="•"/>
            </a:pPr>
            <a:r>
              <a:rPr lang="en-US" sz="2500" b="0" dirty="0" smtClean="0"/>
              <a:t>M</a:t>
            </a:r>
            <a:r>
              <a:rPr lang="tr-TR" sz="2500" b="0" dirty="0" err="1" smtClean="0"/>
              <a:t>anager</a:t>
            </a:r>
            <a:r>
              <a:rPr lang="tr-TR" sz="2500" b="0" dirty="0" smtClean="0"/>
              <a:t> at </a:t>
            </a:r>
            <a:r>
              <a:rPr lang="tr-TR" sz="2500" b="0" dirty="0" err="1" smtClean="0"/>
              <a:t>Agile</a:t>
            </a:r>
            <a:r>
              <a:rPr lang="tr-TR" sz="2500" b="0" dirty="0" smtClean="0"/>
              <a:t> </a:t>
            </a:r>
            <a:r>
              <a:rPr lang="tr-TR" sz="2500" b="0" dirty="0" err="1" smtClean="0"/>
              <a:t>Drop</a:t>
            </a:r>
            <a:r>
              <a:rPr lang="tr-TR" sz="2500" b="0" dirty="0" smtClean="0"/>
              <a:t/>
            </a:r>
            <a:br>
              <a:rPr lang="tr-TR" sz="2500" b="0" dirty="0" smtClean="0"/>
            </a:br>
            <a:r>
              <a:rPr lang="tr-TR" sz="2500" b="0" i="1" dirty="0" err="1" smtClean="0">
                <a:hlinkClick r:id="rId5"/>
              </a:rPr>
              <a:t>www.agiledrop.com</a:t>
            </a:r>
            <a:endParaRPr lang="tr-TR" sz="2500" b="0" dirty="0" smtClean="0"/>
          </a:p>
          <a:p>
            <a:pPr>
              <a:buFont typeface="Arial"/>
              <a:buChar char="•"/>
            </a:pPr>
            <a:r>
              <a:rPr lang="hr-HR" sz="2500" b="0" dirty="0" smtClean="0"/>
              <a:t>Drupal Slovenia Association</a:t>
            </a:r>
            <a:br>
              <a:rPr lang="hr-HR" sz="2500" b="0" dirty="0" smtClean="0"/>
            </a:br>
            <a:r>
              <a:rPr lang="hr-HR" sz="2500" b="0" i="1" dirty="0" smtClean="0"/>
              <a:t>organizing meetups in Ljubljana</a:t>
            </a:r>
            <a:endParaRPr lang="hr-HR" sz="2500" b="0" dirty="0"/>
          </a:p>
        </p:txBody>
      </p:sp>
    </p:spTree>
    <p:extLst>
      <p:ext uri="{BB962C8B-B14F-4D97-AF65-F5344CB8AC3E}">
        <p14:creationId xmlns:p14="http://schemas.microsoft.com/office/powerpoint/2010/main" val="1310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6148" t="23188" r="22656" b="1101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Developing custom modules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14.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is a 80% possibility that what you want to build can be build with a combination of modules.</a:t>
            </a:r>
          </a:p>
          <a:p>
            <a:endParaRPr lang="en-US" sz="2000" dirty="0" smtClean="0"/>
          </a:p>
          <a:p>
            <a:r>
              <a:rPr lang="en-US" sz="2000" dirty="0" smtClean="0"/>
              <a:t>Usual suspects: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Views (your UI for SQL queries)</a:t>
            </a:r>
          </a:p>
          <a:p>
            <a:pPr lvl="1">
              <a:buFont typeface="Arial"/>
              <a:buChar char="•"/>
            </a:pPr>
            <a:r>
              <a:rPr lang="en-US" sz="2000" dirty="0" err="1"/>
              <a:t>views_field_view</a:t>
            </a:r>
            <a:r>
              <a:rPr lang="en-US" sz="2000" dirty="0"/>
              <a:t>, </a:t>
            </a:r>
            <a:r>
              <a:rPr lang="en-US" sz="2000" dirty="0" err="1" smtClean="0"/>
              <a:t>views_bulk_operations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Rules (executing commands on events)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Panels (overriding default paths like node/%</a:t>
            </a:r>
            <a:r>
              <a:rPr lang="en-US" sz="2000" dirty="0" err="1" smtClean="0"/>
              <a:t>nid</a:t>
            </a:r>
            <a:r>
              <a:rPr lang="en-US" sz="20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Filed collection (join fields into one field)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36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15. </a:t>
            </a:r>
            <a:r>
              <a:rPr lang="en-US" dirty="0"/>
              <a:t>Hacking core and </a:t>
            </a:r>
            <a:r>
              <a:rPr lang="en-US" dirty="0" err="1"/>
              <a:t>contrib</a:t>
            </a:r>
            <a:r>
              <a:rPr lang="en-US" dirty="0"/>
              <a:t> </a:t>
            </a:r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Fixing </a:t>
            </a:r>
            <a:r>
              <a:rPr lang="en-US" sz="2000" dirty="0"/>
              <a:t>code directly in the module files makes the website impossible to update. Instead Drupal provides hooks and preprocess functions.</a:t>
            </a:r>
          </a:p>
          <a:p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about hooks: </a:t>
            </a:r>
            <a:r>
              <a:rPr lang="en-US" sz="2000" dirty="0">
                <a:hlinkClick r:id="rId2"/>
              </a:rPr>
              <a:t>http://api.drupal.org/api/drupal/includes!module.inc/group/hooks/</a:t>
            </a:r>
            <a:r>
              <a:rPr lang="en-US" sz="2000" dirty="0" smtClean="0">
                <a:hlinkClick r:id="rId2"/>
              </a:rPr>
              <a:t>7</a:t>
            </a:r>
            <a:endParaRPr lang="en-US" sz="2000" dirty="0" smtClean="0"/>
          </a:p>
          <a:p>
            <a:pPr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40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16. </a:t>
            </a:r>
            <a:r>
              <a:rPr lang="en-US" dirty="0"/>
              <a:t>Not using API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Database API, dynamic queries: </a:t>
            </a:r>
            <a:r>
              <a:rPr lang="tr-TR" sz="2000" dirty="0">
                <a:hlinkClick r:id="rId2"/>
              </a:rPr>
              <a:t>http://drupal.org/node/</a:t>
            </a:r>
            <a:r>
              <a:rPr lang="tr-TR" sz="2000" dirty="0" smtClean="0">
                <a:hlinkClick r:id="rId2"/>
              </a:rPr>
              <a:t>310075</a:t>
            </a:r>
            <a:endParaRPr lang="tr-TR" sz="2000" dirty="0" smtClean="0"/>
          </a:p>
          <a:p>
            <a:pPr>
              <a:buFont typeface="Arial"/>
              <a:buChar char="•"/>
            </a:pPr>
            <a:r>
              <a:rPr lang="tr-TR" sz="2000" dirty="0" err="1" smtClean="0"/>
              <a:t>Entity</a:t>
            </a:r>
            <a:r>
              <a:rPr lang="tr-TR" sz="2000" dirty="0" smtClean="0"/>
              <a:t> </a:t>
            </a:r>
            <a:r>
              <a:rPr lang="tr-TR" sz="2000" dirty="0" err="1" smtClean="0"/>
              <a:t>query</a:t>
            </a:r>
            <a:r>
              <a:rPr lang="tr-TR" sz="2000" dirty="0" smtClean="0"/>
              <a:t> API: </a:t>
            </a:r>
            <a:r>
              <a:rPr lang="tr-TR" sz="2000" dirty="0" smtClean="0">
                <a:hlinkClick r:id="rId3"/>
              </a:rPr>
              <a:t>http</a:t>
            </a:r>
            <a:r>
              <a:rPr lang="tr-TR" sz="2000" dirty="0">
                <a:hlinkClick r:id="rId3"/>
              </a:rPr>
              <a:t>://drupal.org/node/</a:t>
            </a:r>
            <a:r>
              <a:rPr lang="tr-TR" sz="2000" dirty="0" smtClean="0">
                <a:hlinkClick r:id="rId3"/>
              </a:rPr>
              <a:t>1343708</a:t>
            </a:r>
            <a:endParaRPr lang="tr-TR" sz="2000" dirty="0" smtClean="0"/>
          </a:p>
          <a:p>
            <a:pPr marL="0" indent="0"/>
            <a:endParaRPr lang="tr-TR" sz="2000" dirty="0"/>
          </a:p>
          <a:p>
            <a:pPr marL="0" indent="0"/>
            <a:r>
              <a:rPr lang="tr-TR" sz="2000" dirty="0" err="1" smtClean="0"/>
              <a:t>Bets</a:t>
            </a:r>
            <a:r>
              <a:rPr lang="tr-TR" sz="2000" dirty="0" smtClean="0"/>
              <a:t> to </a:t>
            </a:r>
            <a:r>
              <a:rPr lang="tr-TR" sz="2000" dirty="0" err="1" smtClean="0"/>
              <a:t>learn</a:t>
            </a:r>
            <a:r>
              <a:rPr lang="tr-TR" sz="2000" dirty="0" smtClean="0"/>
              <a:t> </a:t>
            </a:r>
            <a:r>
              <a:rPr lang="tr-TR" sz="2000" dirty="0" err="1" smtClean="0"/>
              <a:t>from</a:t>
            </a:r>
            <a:r>
              <a:rPr lang="tr-TR" sz="2000" dirty="0" smtClean="0"/>
              <a:t> </a:t>
            </a:r>
            <a:r>
              <a:rPr lang="tr-TR" sz="2000" dirty="0" err="1" smtClean="0"/>
              <a:t>examples</a:t>
            </a:r>
            <a:r>
              <a:rPr lang="tr-TR" sz="2000" dirty="0" smtClean="0"/>
              <a:t>:</a:t>
            </a:r>
          </a:p>
          <a:p>
            <a:pPr marL="0" indent="0"/>
            <a:r>
              <a:rPr lang="en-US" sz="2000" dirty="0">
                <a:hlinkClick r:id="rId4"/>
              </a:rPr>
              <a:t>http://drupal.org/project/</a:t>
            </a:r>
            <a:r>
              <a:rPr lang="en-US" sz="2000" dirty="0" smtClean="0">
                <a:hlinkClick r:id="rId4"/>
              </a:rPr>
              <a:t>examples</a:t>
            </a:r>
            <a:endParaRPr lang="en-US" sz="2000" dirty="0" smtClean="0"/>
          </a:p>
          <a:p>
            <a:pPr marL="0" indent="0"/>
            <a:endParaRPr lang="tr-TR" sz="2000" dirty="0" smtClean="0"/>
          </a:p>
          <a:p>
            <a:pPr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63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17. Not knowing how to 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When you would usually use </a:t>
            </a:r>
            <a:r>
              <a:rPr lang="en-US" sz="1800" dirty="0" err="1" smtClean="0"/>
              <a:t>print_r</a:t>
            </a:r>
            <a:r>
              <a:rPr lang="en-US" sz="1800" dirty="0" smtClean="0"/>
              <a:t>() to get the content of a array or object to your browser, Drupal has </a:t>
            </a:r>
            <a:r>
              <a:rPr lang="en-US" sz="1800" dirty="0" smtClean="0">
                <a:hlinkClick r:id="rId2"/>
              </a:rPr>
              <a:t>Devel</a:t>
            </a:r>
            <a:r>
              <a:rPr lang="en-US" sz="1800" dirty="0"/>
              <a:t>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://drupal.org/project/</a:t>
            </a:r>
            <a:r>
              <a:rPr lang="en-US" sz="1800" dirty="0" smtClean="0">
                <a:hlinkClick r:id="rId2"/>
              </a:rPr>
              <a:t>devel</a:t>
            </a:r>
            <a:r>
              <a:rPr lang="en-US" sz="1800" dirty="0" smtClean="0"/>
              <a:t>):</a:t>
            </a:r>
          </a:p>
          <a:p>
            <a:pPr>
              <a:buFont typeface="Arial"/>
              <a:buChar char="•"/>
            </a:pPr>
            <a:r>
              <a:rPr lang="en-US" sz="1800" dirty="0" err="1"/>
              <a:t>d</a:t>
            </a:r>
            <a:r>
              <a:rPr lang="en-US" sz="1800" dirty="0" err="1" smtClean="0"/>
              <a:t>pm</a:t>
            </a:r>
            <a:r>
              <a:rPr lang="en-US" sz="1800" dirty="0" smtClean="0"/>
              <a:t>($variable) – prints content of variable in human friendly way</a:t>
            </a:r>
          </a:p>
          <a:p>
            <a:pPr marL="0" indent="0"/>
            <a:r>
              <a:rPr lang="en-US" sz="1800" dirty="0" smtClean="0"/>
              <a:t>You can also store info to a log: </a:t>
            </a:r>
            <a:r>
              <a:rPr lang="pt-BR" sz="1800" dirty="0">
                <a:hlinkClick r:id="rId3"/>
              </a:rPr>
              <a:t>http://drupal.org/project/</a:t>
            </a:r>
            <a:r>
              <a:rPr lang="pt-BR" sz="1800" dirty="0" smtClean="0">
                <a:hlinkClick r:id="rId3"/>
              </a:rPr>
              <a:t>object_log</a:t>
            </a:r>
            <a:endParaRPr lang="pt-BR" sz="1800" dirty="0" smtClean="0"/>
          </a:p>
          <a:p>
            <a:pPr marL="0" indent="0"/>
            <a:endParaRPr lang="pt-BR" sz="1800" dirty="0"/>
          </a:p>
          <a:p>
            <a:pPr marL="0" indent="0"/>
            <a:r>
              <a:rPr lang="pt-BR" sz="1800" dirty="0" err="1" smtClean="0"/>
              <a:t>Can’t</a:t>
            </a:r>
            <a:r>
              <a:rPr lang="pt-BR" sz="1800" dirty="0" smtClean="0"/>
              <a:t> </a:t>
            </a:r>
            <a:r>
              <a:rPr lang="pt-BR" sz="1800" dirty="0" err="1" smtClean="0"/>
              <a:t>find</a:t>
            </a:r>
            <a:r>
              <a:rPr lang="pt-BR" sz="1800" dirty="0" smtClean="0"/>
              <a:t> </a:t>
            </a:r>
            <a:r>
              <a:rPr lang="pt-BR" sz="1800" dirty="0" err="1" smtClean="0"/>
              <a:t>the</a:t>
            </a:r>
            <a:r>
              <a:rPr lang="pt-BR" sz="1800" dirty="0" smtClean="0"/>
              <a:t> </a:t>
            </a:r>
            <a:r>
              <a:rPr lang="pt-BR" sz="1800" dirty="0" err="1" smtClean="0"/>
              <a:t>right</a:t>
            </a:r>
            <a:r>
              <a:rPr lang="pt-BR" sz="1800" dirty="0" smtClean="0"/>
              <a:t> </a:t>
            </a:r>
            <a:r>
              <a:rPr lang="pt-BR" sz="1800" dirty="0" err="1" smtClean="0"/>
              <a:t>template</a:t>
            </a:r>
            <a:r>
              <a:rPr lang="pt-BR" sz="1800" dirty="0" smtClean="0"/>
              <a:t>? </a:t>
            </a:r>
            <a:br>
              <a:rPr lang="pt-BR" sz="1800" dirty="0" smtClean="0"/>
            </a:br>
            <a:r>
              <a:rPr lang="pt-BR" sz="1800" dirty="0" smtClean="0"/>
              <a:t>Use </a:t>
            </a:r>
            <a:r>
              <a:rPr lang="pt-BR" sz="1800" dirty="0" err="1" smtClean="0"/>
              <a:t>Devel</a:t>
            </a:r>
            <a:r>
              <a:rPr lang="pt-BR" sz="1800" dirty="0" smtClean="0"/>
              <a:t> </a:t>
            </a:r>
            <a:r>
              <a:rPr lang="pt-BR" sz="1800" dirty="0" err="1" smtClean="0"/>
              <a:t>Themer</a:t>
            </a:r>
            <a:r>
              <a:rPr lang="pt-BR" sz="1800" dirty="0" smtClean="0"/>
              <a:t> (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err="1">
                <a:hlinkClick r:id="rId4"/>
              </a:rPr>
              <a:t>drupal.org</a:t>
            </a:r>
            <a:r>
              <a:rPr lang="en-US" sz="1800" dirty="0">
                <a:hlinkClick r:id="rId4"/>
              </a:rPr>
              <a:t>/project/</a:t>
            </a:r>
            <a:r>
              <a:rPr lang="en-US" sz="1800" dirty="0" err="1" smtClean="0">
                <a:hlinkClick r:id="rId4"/>
              </a:rPr>
              <a:t>devel_themer</a:t>
            </a:r>
            <a:r>
              <a:rPr lang="en-US" sz="1800" dirty="0" smtClean="0"/>
              <a:t>)</a:t>
            </a:r>
          </a:p>
          <a:p>
            <a:endParaRPr lang="en-US" sz="1800" dirty="0"/>
          </a:p>
        </p:txBody>
      </p:sp>
      <p:pic>
        <p:nvPicPr>
          <p:cNvPr id="4" name="Picture 3" descr="Screen Shot 2012-12-08 at 1.22.52 A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5" y="4016624"/>
            <a:ext cx="6016613" cy="4680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Screen Shot 2012-12-08 at 1.24.24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58" y="3737613"/>
            <a:ext cx="4349290" cy="449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96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18. NOT RESPECTING THE Coding </a:t>
            </a:r>
            <a:r>
              <a:rPr lang="hr-HR" dirty="0"/>
              <a:t>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Different approaches and coding styles make code less organized and makes the job for other developers mode difficult.</a:t>
            </a:r>
          </a:p>
          <a:p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wo spaces indentation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fi-FI" sz="2000" dirty="0"/>
              <a:t>$var = </a:t>
            </a:r>
            <a:r>
              <a:rPr lang="fi-FI" sz="2000" dirty="0" err="1"/>
              <a:t>foo($bar</a:t>
            </a:r>
            <a:r>
              <a:rPr lang="fi-FI" sz="2000" dirty="0"/>
              <a:t>, $baz, $</a:t>
            </a:r>
            <a:r>
              <a:rPr lang="fi-FI" sz="2000" dirty="0" err="1"/>
              <a:t>quux</a:t>
            </a:r>
            <a:r>
              <a:rPr lang="fi-FI" sz="2000" dirty="0"/>
              <a:t>)</a:t>
            </a:r>
            <a:r>
              <a:rPr lang="fi-FI" sz="2000" dirty="0" smtClean="0"/>
              <a:t>;</a:t>
            </a:r>
          </a:p>
          <a:p>
            <a:pPr>
              <a:buFont typeface="Arial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some_array</a:t>
            </a:r>
            <a:r>
              <a:rPr lang="en-US" sz="2000" dirty="0"/>
              <a:t> = array('hello', 'world', 'foo' =&gt; 'bar')</a:t>
            </a:r>
            <a:r>
              <a:rPr lang="en-US" sz="2000" dirty="0" smtClean="0"/>
              <a:t>;</a:t>
            </a:r>
          </a:p>
          <a:p>
            <a:pPr>
              <a:buFont typeface="Arial"/>
              <a:buChar char="•"/>
            </a:pPr>
            <a:r>
              <a:rPr lang="hu-HU" sz="2000" dirty="0"/>
              <a:t>&lt;?php print </a:t>
            </a:r>
            <a:r>
              <a:rPr lang="hu-HU" sz="2000" dirty="0" smtClean="0"/>
              <a:t>$title; </a:t>
            </a:r>
            <a:r>
              <a:rPr lang="hu-HU" sz="2000" dirty="0"/>
              <a:t>?&gt;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910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1265"/>
          <a:stretch/>
        </p:blipFill>
        <p:spPr>
          <a:xfrm>
            <a:off x="2060181" y="0"/>
            <a:ext cx="711517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Finishing &amp; </a:t>
            </a:r>
            <a:r>
              <a:rPr lang="en-US" b="1" dirty="0" err="1"/>
              <a:t>maintaning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When you think its over…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19. Forgetting about Back-end </a:t>
            </a:r>
            <a:r>
              <a:rPr lang="en-US" dirty="0" err="1" smtClean="0"/>
              <a:t>uX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Drupal is criticized for having a bad user experience for end users.</a:t>
            </a:r>
          </a:p>
          <a:p>
            <a:endParaRPr lang="en-US" sz="2000" dirty="0"/>
          </a:p>
          <a:p>
            <a:r>
              <a:rPr lang="en-US" sz="2000" dirty="0" smtClean="0"/>
              <a:t>I argue that with the argument that since Drupal is a framework, back end should be part of out efforts when building a website.</a:t>
            </a:r>
            <a:endParaRPr lang="en-US" sz="2000" dirty="0"/>
          </a:p>
        </p:txBody>
      </p:sp>
      <p:pic>
        <p:nvPicPr>
          <p:cNvPr id="4" name="Picture 3" descr="Screen Shot 2012-12-08 at 12.38.21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7" y="3509567"/>
            <a:ext cx="8703545" cy="3418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06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20. </a:t>
            </a:r>
            <a:r>
              <a:rPr lang="en-US" dirty="0"/>
              <a:t>Forgetting about you Drupal </a:t>
            </a:r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Drupal </a:t>
            </a:r>
            <a:r>
              <a:rPr lang="en-US" dirty="0"/>
              <a:t>needs love even after you have finished your website. Keeping core and modules updates makes it easier to upgrade at some time and keeps the system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82804" y="2074199"/>
            <a:ext cx="5212080" cy="1089427"/>
          </a:xfrm>
        </p:spPr>
        <p:txBody>
          <a:bodyPr/>
          <a:lstStyle/>
          <a:p>
            <a:r>
              <a:rPr lang="en-US" dirty="0" smtClean="0"/>
              <a:t>How to avoid failing on your first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Read </a:t>
            </a:r>
            <a:r>
              <a:rPr lang="en-US" dirty="0" smtClean="0">
                <a:hlinkClick r:id="rId2"/>
              </a:rPr>
              <a:t>books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 a mentor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Fail &amp; learn from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common wrong dispositions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I know MySQL/PHP, I know Drupal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There is a module for anything like in </a:t>
            </a:r>
            <a:r>
              <a:rPr lang="en-US" sz="2000" dirty="0" err="1" smtClean="0"/>
              <a:t>Joomla</a:t>
            </a:r>
            <a:r>
              <a:rPr lang="en-US" sz="2000" dirty="0" smtClean="0"/>
              <a:t>/</a:t>
            </a:r>
            <a:r>
              <a:rPr lang="en-US" sz="2000" dirty="0" err="1" smtClean="0"/>
              <a:t>Wordpress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Drupal has a long and steep learning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1" y="2827046"/>
            <a:ext cx="4842210" cy="3706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Arrow Connector 5"/>
          <p:cNvCxnSpPr/>
          <p:nvPr/>
        </p:nvCxnSpPr>
        <p:spPr>
          <a:xfrm flipH="1">
            <a:off x="4198258" y="3440026"/>
            <a:ext cx="12877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44717" y="3255360"/>
            <a:ext cx="2469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5 years I am here.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783" r="878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Fail to plan, plan to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Not knowing the furniture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8" y="1320147"/>
            <a:ext cx="5743442" cy="5555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6315027" y="1605344"/>
            <a:ext cx="2328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Designer must be aware of the common elements.</a:t>
            </a:r>
          </a:p>
          <a:p>
            <a:endParaRPr lang="en-US" dirty="0"/>
          </a:p>
          <a:p>
            <a:r>
              <a:rPr lang="en-US" dirty="0" smtClean="0"/>
              <a:t>Check this blog post from Chapter Three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32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2. Over-</a:t>
            </a:r>
            <a:r>
              <a:rPr lang="da-DK" dirty="0" err="1"/>
              <a:t>designing</a:t>
            </a:r>
            <a:r>
              <a:rPr lang="da-DK" dirty="0"/>
              <a:t>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HTML </a:t>
            </a:r>
            <a:r>
              <a:rPr lang="en-US" sz="2400" dirty="0"/>
              <a:t>markup is predefined for form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altering </a:t>
            </a:r>
            <a:r>
              <a:rPr lang="en-US" sz="2400" dirty="0"/>
              <a:t>markup requires development skills</a:t>
            </a:r>
          </a:p>
          <a:p>
            <a:pPr marL="0" indent="0"/>
            <a:endParaRPr lang="en-US" sz="2400" dirty="0" smtClean="0"/>
          </a:p>
          <a:p>
            <a:pPr marL="0" indent="0"/>
            <a:r>
              <a:rPr lang="en-US" sz="2400" dirty="0" smtClean="0"/>
              <a:t>Solution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pl-PL" sz="2400" dirty="0" smtClean="0"/>
              <a:t>Style </a:t>
            </a:r>
            <a:r>
              <a:rPr lang="pl-PL" sz="2400" dirty="0" err="1"/>
              <a:t>forms</a:t>
            </a:r>
            <a:r>
              <a:rPr lang="pl-PL" sz="2400" dirty="0"/>
              <a:t>: </a:t>
            </a:r>
            <a:r>
              <a:rPr lang="pl-PL" sz="2400" u="sng" dirty="0">
                <a:hlinkClick r:id="rId2"/>
              </a:rPr>
              <a:t>http://drupal.org/project/uniform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Group </a:t>
            </a:r>
            <a:r>
              <a:rPr lang="en-US" sz="2400" dirty="0"/>
              <a:t>fields: </a:t>
            </a:r>
            <a:r>
              <a:rPr lang="en-US" sz="2400" u="sng" dirty="0" smtClean="0">
                <a:hlinkClick r:id="rId3"/>
              </a:rPr>
              <a:t>http://drupal.org/project/field_group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Add element (and wrappers) with </a:t>
            </a:r>
            <a:r>
              <a:rPr lang="en-US" sz="2400" dirty="0" smtClean="0">
                <a:hlinkClick r:id="rId4"/>
              </a:rPr>
              <a:t>hook_form_alter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Bad content architecture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using </a:t>
            </a:r>
            <a:r>
              <a:rPr lang="en-US" sz="2000" dirty="0"/>
              <a:t>too much content </a:t>
            </a:r>
            <a:r>
              <a:rPr lang="en-US" sz="2000" dirty="0" smtClean="0"/>
              <a:t>types</a:t>
            </a:r>
          </a:p>
          <a:p>
            <a:pPr marL="0" indent="0"/>
            <a:r>
              <a:rPr lang="en-US" sz="2000" dirty="0" smtClean="0"/>
              <a:t>(</a:t>
            </a:r>
            <a:r>
              <a:rPr lang="en-US" sz="2000" dirty="0"/>
              <a:t>e.g. is Article really so different from Public release? Maybe we can use category to separate them</a:t>
            </a:r>
            <a:r>
              <a:rPr lang="en-US" sz="2000" dirty="0" smtClean="0"/>
              <a:t>)</a:t>
            </a:r>
          </a:p>
          <a:p>
            <a:pPr marL="0" indent="0"/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not </a:t>
            </a:r>
            <a:r>
              <a:rPr lang="en-US" sz="2000" dirty="0"/>
              <a:t>using node types</a:t>
            </a:r>
          </a:p>
          <a:p>
            <a:pPr marL="0" indent="0"/>
            <a:r>
              <a:rPr lang="en-US" sz="2000" dirty="0"/>
              <a:t>(e.g. instead of listing staff as a table in the Page body, maybe build the page with Views and content type Staff member</a:t>
            </a:r>
            <a:r>
              <a:rPr lang="en-US" sz="2000" dirty="0" smtClean="0"/>
              <a:t>)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 smtClean="0"/>
              <a:t>No real formula, just practice and experiences.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1094" r="110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building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Installation and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6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Wrong folder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446574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If </a:t>
            </a:r>
            <a:r>
              <a:rPr lang="en-US" sz="2000" dirty="0"/>
              <a:t>using single site installation (one Drupal core, one website) put: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themes </a:t>
            </a:r>
            <a:r>
              <a:rPr lang="en-US" sz="2000" dirty="0"/>
              <a:t>in /sites/</a:t>
            </a:r>
            <a:r>
              <a:rPr lang="en-US" sz="2000" dirty="0">
                <a:solidFill>
                  <a:schemeClr val="accent6"/>
                </a:solidFill>
              </a:rPr>
              <a:t>default</a:t>
            </a:r>
            <a:r>
              <a:rPr lang="en-US" sz="2000" dirty="0"/>
              <a:t>/themes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modules </a:t>
            </a:r>
            <a:r>
              <a:rPr lang="en-US" sz="2000" dirty="0"/>
              <a:t>from </a:t>
            </a:r>
            <a:r>
              <a:rPr lang="en-US" sz="2000" dirty="0" err="1"/>
              <a:t>drupal.org</a:t>
            </a:r>
            <a:r>
              <a:rPr lang="en-US" sz="2000" dirty="0"/>
              <a:t> in /sites/</a:t>
            </a:r>
            <a:r>
              <a:rPr lang="en-US" sz="2000" dirty="0">
                <a:solidFill>
                  <a:srgbClr val="4D4D4D"/>
                </a:solidFill>
              </a:rPr>
              <a:t>default</a:t>
            </a:r>
            <a:r>
              <a:rPr lang="en-US" sz="2000" dirty="0"/>
              <a:t>/modules/</a:t>
            </a:r>
            <a:r>
              <a:rPr lang="en-US" sz="2000" dirty="0" err="1"/>
              <a:t>contrib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custom </a:t>
            </a:r>
            <a:r>
              <a:rPr lang="en-US" sz="2000" dirty="0"/>
              <a:t>modules in /sites/</a:t>
            </a:r>
            <a:r>
              <a:rPr lang="en-US" sz="2000" dirty="0">
                <a:solidFill>
                  <a:srgbClr val="4D4D4D"/>
                </a:solidFill>
              </a:rPr>
              <a:t>default</a:t>
            </a:r>
            <a:r>
              <a:rPr lang="en-US" sz="2000" dirty="0"/>
              <a:t>/modules/custom</a:t>
            </a:r>
          </a:p>
          <a:p>
            <a:pPr marL="0" indent="0"/>
            <a:endParaRPr lang="en-US" sz="2000" dirty="0" smtClean="0"/>
          </a:p>
          <a:p>
            <a:pPr marL="0" indent="0"/>
            <a:r>
              <a:rPr lang="en-US" sz="2000" dirty="0" smtClean="0"/>
              <a:t>Do </a:t>
            </a:r>
            <a:r>
              <a:rPr lang="en-US" sz="2000" dirty="0"/>
              <a:t>not put themes and modules in the folder on the root </a:t>
            </a:r>
            <a:r>
              <a:rPr lang="en-US" sz="2000" dirty="0" smtClean="0"/>
              <a:t>level.</a:t>
            </a:r>
            <a:endParaRPr lang="en-US" sz="2000" dirty="0"/>
          </a:p>
          <a:p>
            <a:pPr marL="0" indent="0"/>
            <a:r>
              <a:rPr lang="en-US" sz="2000" dirty="0" smtClean="0"/>
              <a:t>Never. You can use all folder instead of default – your call.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More about this: </a:t>
            </a:r>
            <a:r>
              <a:rPr lang="tr-TR" sz="2000" dirty="0">
                <a:hlinkClick r:id="rId2"/>
              </a:rPr>
              <a:t>http://</a:t>
            </a:r>
            <a:r>
              <a:rPr lang="tr-TR" sz="2000" dirty="0" err="1">
                <a:hlinkClick r:id="rId2"/>
              </a:rPr>
              <a:t>drupal.org</a:t>
            </a:r>
            <a:r>
              <a:rPr lang="tr-TR" sz="2000" dirty="0">
                <a:hlinkClick r:id="rId2"/>
              </a:rPr>
              <a:t>/</a:t>
            </a:r>
            <a:r>
              <a:rPr lang="tr-TR" sz="2000" dirty="0" err="1">
                <a:hlinkClick r:id="rId2"/>
              </a:rPr>
              <a:t>node</a:t>
            </a:r>
            <a:r>
              <a:rPr lang="tr-TR" sz="2000" dirty="0">
                <a:hlinkClick r:id="rId2"/>
              </a:rPr>
              <a:t>/120641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22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775</TotalTime>
  <Words>1134</Words>
  <Application>Microsoft Office PowerPoint</Application>
  <PresentationFormat>On-screen Show (4:3)</PresentationFormat>
  <Paragraphs>144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Franklin Gothic Book</vt:lpstr>
      <vt:lpstr>Franklin Gothic Medium</vt:lpstr>
      <vt:lpstr>Tunga</vt:lpstr>
      <vt:lpstr>Wingdings</vt:lpstr>
      <vt:lpstr>Angles</vt:lpstr>
      <vt:lpstr>Top 20 mistakes you will make in your 1st Drupal project</vt:lpstr>
      <vt:lpstr>Who is this guy?</vt:lpstr>
      <vt:lpstr>The common wrong dispositions</vt:lpstr>
      <vt:lpstr>Planing</vt:lpstr>
      <vt:lpstr>1. Not knowing the furniture</vt:lpstr>
      <vt:lpstr>2. Over-designing forms</vt:lpstr>
      <vt:lpstr>3. Bad content architecture decisions</vt:lpstr>
      <vt:lpstr>Site building</vt:lpstr>
      <vt:lpstr>4. Wrong folder structure</vt:lpstr>
      <vt:lpstr>5. Choosing unsupported module</vt:lpstr>
      <vt:lpstr>6. Orphaned modules </vt:lpstr>
      <vt:lpstr>7. Using default blocks SYSTEM</vt:lpstr>
      <vt:lpstr>8. Putting content/code in blocks </vt:lpstr>
      <vt:lpstr>Theming</vt:lpstr>
      <vt:lpstr>9. Hacking core/contrib theme</vt:lpstr>
      <vt:lpstr>10. Using page templates for each sub page</vt:lpstr>
      <vt:lpstr>11. Logic in templates</vt:lpstr>
      <vt:lpstr>12. Using too common CSS TARGETING</vt:lpstr>
      <vt:lpstr>13. NoT using the basic Drupal functions</vt:lpstr>
      <vt:lpstr>Coding</vt:lpstr>
      <vt:lpstr>14. coding</vt:lpstr>
      <vt:lpstr>15. Hacking core and contrib modules</vt:lpstr>
      <vt:lpstr>16. Not using API functions</vt:lpstr>
      <vt:lpstr>17. Not knowing how to debug</vt:lpstr>
      <vt:lpstr>18. NOT RESPECTING THE Coding standards</vt:lpstr>
      <vt:lpstr>Finishing &amp; maintaning</vt:lpstr>
      <vt:lpstr>19. Forgetting about Back-end uX </vt:lpstr>
      <vt:lpstr>20. Forgetting about you Drupal website</vt:lpstr>
      <vt:lpstr>How to avoid failing on your first project?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20 mistakes you will make in your 1st Drupal project</dc:title>
  <dc:creator>Iztok Smolic</dc:creator>
  <cp:lastModifiedBy>cyber05</cp:lastModifiedBy>
  <cp:revision>24</cp:revision>
  <cp:lastPrinted>2015-07-01T06:48:32Z</cp:lastPrinted>
  <dcterms:created xsi:type="dcterms:W3CDTF">2012-12-07T22:05:30Z</dcterms:created>
  <dcterms:modified xsi:type="dcterms:W3CDTF">2015-07-01T06:56:10Z</dcterms:modified>
</cp:coreProperties>
</file>